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74" r:id="rId7"/>
    <p:sldId id="260" r:id="rId8"/>
    <p:sldId id="264" r:id="rId9"/>
    <p:sldId id="269" r:id="rId10"/>
    <p:sldId id="275" r:id="rId11"/>
    <p:sldId id="265" r:id="rId12"/>
    <p:sldId id="262" r:id="rId13"/>
    <p:sldId id="276" r:id="rId14"/>
    <p:sldId id="263" r:id="rId15"/>
    <p:sldId id="266" r:id="rId16"/>
    <p:sldId id="267" r:id="rId17"/>
    <p:sldId id="268" r:id="rId18"/>
    <p:sldId id="278" r:id="rId19"/>
    <p:sldId id="261" r:id="rId20"/>
    <p:sldId id="270" r:id="rId21"/>
    <p:sldId id="271" r:id="rId22"/>
    <p:sldId id="273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1"/>
  </p:normalViewPr>
  <p:slideViewPr>
    <p:cSldViewPr snapToGrid="0" snapToObjects="1">
      <p:cViewPr varScale="1">
        <p:scale>
          <a:sx n="106" d="100"/>
          <a:sy n="106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analcor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rUQYgE479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0360" y="3033584"/>
            <a:ext cx="8915399" cy="2262781"/>
          </a:xfrm>
        </p:spPr>
        <p:txBody>
          <a:bodyPr/>
          <a:lstStyle/>
          <a:p>
            <a:r>
              <a:rPr lang="en-US" dirty="0" smtClean="0"/>
              <a:t>Illinois &amp; Michigan Canal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5" y="160638"/>
            <a:ext cx="4594309" cy="3887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58" y="160638"/>
            <a:ext cx="4995741" cy="3887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3404" y="5296365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smtClean="0"/>
              <a:t>brief History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8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85" y="198440"/>
            <a:ext cx="7374331" cy="5530748"/>
          </a:xfrm>
        </p:spPr>
      </p:pic>
      <p:sp>
        <p:nvSpPr>
          <p:cNvPr id="5" name="TextBox 4"/>
          <p:cNvSpPr txBox="1"/>
          <p:nvPr/>
        </p:nvSpPr>
        <p:spPr>
          <a:xfrm>
            <a:off x="1637808" y="5785526"/>
            <a:ext cx="986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painted depiction of </a:t>
            </a:r>
            <a:r>
              <a:rPr lang="en-US" smtClean="0"/>
              <a:t>the I&amp;M </a:t>
            </a:r>
            <a:r>
              <a:rPr lang="en-US" dirty="0"/>
              <a:t>Canal showing a mule team, canal boats and a lock</a:t>
            </a:r>
          </a:p>
        </p:txBody>
      </p:sp>
    </p:spTree>
    <p:extLst>
      <p:ext uri="{BB962C8B-B14F-4D97-AF65-F5344CB8AC3E}">
        <p14:creationId xmlns:p14="http://schemas.microsoft.com/office/powerpoint/2010/main" val="183063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1347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Canal is instrumental in growing both </a:t>
            </a:r>
            <a:r>
              <a:rPr lang="en-US" dirty="0"/>
              <a:t>C</a:t>
            </a:r>
            <a:r>
              <a:rPr lang="en-US" dirty="0" smtClean="0"/>
              <a:t>hicago and the </a:t>
            </a:r>
            <a:r>
              <a:rPr lang="en-US" dirty="0" smtClean="0"/>
              <a:t>surrounding. </a:t>
            </a:r>
            <a:r>
              <a:rPr lang="en-US" dirty="0" smtClean="0"/>
              <a:t>communities</a:t>
            </a:r>
          </a:p>
          <a:p>
            <a:r>
              <a:rPr lang="en-US" dirty="0" smtClean="0"/>
              <a:t>Chicago population quintupled between 1848 and </a:t>
            </a:r>
            <a:r>
              <a:rPr lang="en-US" dirty="0" smtClean="0"/>
              <a:t>1860.</a:t>
            </a:r>
            <a:endParaRPr lang="en-US" dirty="0" smtClean="0"/>
          </a:p>
          <a:p>
            <a:r>
              <a:rPr lang="en-US" dirty="0" smtClean="0"/>
              <a:t>Canal was a key shipping route for goods such as grain </a:t>
            </a:r>
            <a:r>
              <a:rPr lang="en-US" dirty="0" smtClean="0"/>
              <a:t>wheat.</a:t>
            </a:r>
            <a:endParaRPr lang="en-US" dirty="0" smtClean="0"/>
          </a:p>
          <a:p>
            <a:r>
              <a:rPr lang="en-US" dirty="0" smtClean="0"/>
              <a:t>Canal opened up new markets in the East and South for Midwest </a:t>
            </a:r>
            <a:r>
              <a:rPr lang="en-US" dirty="0" smtClean="0"/>
              <a:t>farmers.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3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</a:t>
            </a:r>
            <a:r>
              <a:rPr lang="en-US" dirty="0" smtClean="0"/>
              <a:t>Completion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Passengers travelled by boat along the canal until 1853 as railroads became more </a:t>
            </a:r>
            <a:r>
              <a:rPr lang="en-US" dirty="0" smtClean="0"/>
              <a:t>popular.</a:t>
            </a:r>
            <a:endParaRPr lang="en-US" dirty="0"/>
          </a:p>
          <a:p>
            <a:r>
              <a:rPr lang="en-US" dirty="0"/>
              <a:t>Shipping remained strong and did not peak until 1883 because cost was much lower than railroad </a:t>
            </a:r>
            <a:r>
              <a:rPr lang="en-US" dirty="0" smtClean="0"/>
              <a:t>costs.</a:t>
            </a:r>
            <a:endParaRPr lang="en-US" dirty="0"/>
          </a:p>
          <a:p>
            <a:pPr lvl="1"/>
            <a:r>
              <a:rPr lang="en-US" dirty="0"/>
              <a:t>1 million tons of goods were shipped along the canal in </a:t>
            </a:r>
            <a:r>
              <a:rPr lang="en-US" dirty="0" smtClean="0"/>
              <a:t>1883.</a:t>
            </a:r>
            <a:endParaRPr lang="en-US" dirty="0" smtClean="0"/>
          </a:p>
          <a:p>
            <a:r>
              <a:rPr lang="en-US" dirty="0" smtClean="0"/>
              <a:t>Canal played a vital role in keeping the union army fed during the civil </a:t>
            </a:r>
            <a:r>
              <a:rPr lang="en-US" dirty="0" err="1" smtClean="0"/>
              <a:t>wa.r</a:t>
            </a:r>
            <a:endParaRPr lang="en-US" dirty="0" smtClean="0"/>
          </a:p>
          <a:p>
            <a:pPr lvl="1"/>
            <a:r>
              <a:rPr lang="en-US" dirty="0" smtClean="0"/>
              <a:t>This was the most profitable time period for the canal due to the </a:t>
            </a:r>
            <a:r>
              <a:rPr lang="en-US" dirty="0" smtClean="0"/>
              <a:t>war.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950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54" y="1044884"/>
            <a:ext cx="7169055" cy="499500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09" y="3131591"/>
            <a:ext cx="28448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71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Working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1900 On January 17,the Chicago Sanitary and Ship Canal opens between Chicago and Lockport, reversing the </a:t>
            </a:r>
            <a:r>
              <a:rPr lang="en-US" dirty="0" smtClean="0"/>
              <a:t>flow </a:t>
            </a:r>
            <a:r>
              <a:rPr lang="en-US" dirty="0"/>
              <a:t>of the Chicago River, sending sewage from Chicago to the Des Plains River, and diverting barge </a:t>
            </a:r>
            <a:r>
              <a:rPr lang="en-US" dirty="0" smtClean="0"/>
              <a:t>traffic </a:t>
            </a:r>
            <a:r>
              <a:rPr lang="en-US" dirty="0"/>
              <a:t>from the I&amp;M Canal</a:t>
            </a:r>
            <a:r>
              <a:rPr lang="en-US" dirty="0" smtClean="0"/>
              <a:t>.</a:t>
            </a:r>
          </a:p>
          <a:p>
            <a:r>
              <a:rPr lang="en-US" dirty="0"/>
              <a:t>1910 </a:t>
            </a:r>
            <a:r>
              <a:rPr lang="en-US" dirty="0" smtClean="0"/>
              <a:t>The </a:t>
            </a:r>
            <a:r>
              <a:rPr lang="en-US" dirty="0"/>
              <a:t>northernmost section of the I&amp;M Canal between Chicago and Lockport is permanently closed to </a:t>
            </a:r>
            <a:r>
              <a:rPr lang="en-US" dirty="0" smtClean="0"/>
              <a:t>traffic.</a:t>
            </a:r>
          </a:p>
          <a:p>
            <a:r>
              <a:rPr lang="en-US" dirty="0"/>
              <a:t>1933 </a:t>
            </a:r>
            <a:r>
              <a:rPr lang="en-US" dirty="0" smtClean="0"/>
              <a:t>The </a:t>
            </a:r>
            <a:r>
              <a:rPr lang="en-US" dirty="0"/>
              <a:t>Illinois Waterway, a series of locks and dams that regulate the Illinois River at a depth of 9 feet, opens and the LaSalle-Joliet section of the I&amp;M Canal </a:t>
            </a:r>
            <a:r>
              <a:rPr lang="en-US" dirty="0" smtClean="0"/>
              <a:t>officially </a:t>
            </a:r>
            <a:r>
              <a:rPr lang="en-US" dirty="0"/>
              <a:t>closes.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Canal in </a:t>
            </a:r>
            <a:r>
              <a:rPr lang="en-US" i="1" dirty="0" smtClean="0"/>
              <a:t>Retirement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700">
            <a:off x="8476583" y="2987566"/>
            <a:ext cx="2093450" cy="3413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0891">
            <a:off x="2312351" y="3322767"/>
            <a:ext cx="3297936" cy="32887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950" y="1540189"/>
            <a:ext cx="8915400" cy="3777622"/>
          </a:xfrm>
        </p:spPr>
        <p:txBody>
          <a:bodyPr/>
          <a:lstStyle/>
          <a:p>
            <a:r>
              <a:rPr lang="en-US" dirty="0" smtClean="0"/>
              <a:t>1933-1938 The CCC creates walking trails along the canal, installs boat docs, and plants trees and </a:t>
            </a:r>
            <a:r>
              <a:rPr lang="en-US" dirty="0" smtClean="0"/>
              <a:t>shrubbery.</a:t>
            </a:r>
            <a:endParaRPr lang="en-US" dirty="0" smtClean="0"/>
          </a:p>
          <a:p>
            <a:r>
              <a:rPr lang="en-US" dirty="0" smtClean="0"/>
              <a:t>Becomes a state park in </a:t>
            </a:r>
            <a:r>
              <a:rPr lang="en-US" dirty="0" smtClean="0"/>
              <a:t>1955.</a:t>
            </a:r>
            <a:endParaRPr lang="en-US" dirty="0" smtClean="0"/>
          </a:p>
          <a:p>
            <a:r>
              <a:rPr lang="en-US" dirty="0"/>
              <a:t>1984 Congress passes a bill authorizing the creation of the Illinois &amp; Michigan Canal National Heritage Corridor. </a:t>
            </a:r>
            <a:r>
              <a:rPr lang="en-US" dirty="0" smtClean="0"/>
              <a:t>President Reagan signs the bill into law creating the first national heritage </a:t>
            </a:r>
            <a:r>
              <a:rPr lang="en-US" dirty="0" smtClean="0"/>
              <a:t>corridor in the country!</a:t>
            </a:r>
            <a:endParaRPr lang="en-US" dirty="0"/>
          </a:p>
          <a:p>
            <a:r>
              <a:rPr lang="en-US" dirty="0" smtClean="0"/>
              <a:t>Currently the I&amp;M Corridor Association manages the canal from LaSalle </a:t>
            </a:r>
            <a:r>
              <a:rPr lang="en-US" dirty="0" smtClean="0"/>
              <a:t>Illinois.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Canal Corridor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08499"/>
            <a:ext cx="8915400" cy="3777622"/>
          </a:xfrm>
        </p:spPr>
        <p:txBody>
          <a:bodyPr/>
          <a:lstStyle/>
          <a:p>
            <a:r>
              <a:rPr lang="en-US" dirty="0"/>
              <a:t>Currently the I&amp;M Corridor Association manages the canal from LaSalle Illinois  </a:t>
            </a:r>
          </a:p>
          <a:p>
            <a:r>
              <a:rPr lang="en-US" dirty="0" smtClean="0"/>
              <a:t>For information about the canal, trails, boat rides, and more visit their website</a:t>
            </a:r>
          </a:p>
          <a:p>
            <a:r>
              <a:rPr lang="en-US" dirty="0">
                <a:hlinkClick r:id="rId2"/>
              </a:rPr>
              <a:t>http://canalcor.org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82" y="3869041"/>
            <a:ext cx="6771247" cy="28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6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358" y="2407642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The Canal And Labor</a:t>
            </a:r>
            <a:br>
              <a:rPr lang="en-US" sz="8000" dirty="0" smtClean="0"/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15747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Songs About the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Song about canal 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63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the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canal was to be 96 miles long, 6 feet deep, and 60 feet wide</a:t>
            </a:r>
          </a:p>
          <a:p>
            <a:r>
              <a:rPr lang="en-US" dirty="0" smtClean="0"/>
              <a:t>It had 15 locks and 4 aqueducts</a:t>
            </a:r>
          </a:p>
          <a:p>
            <a:r>
              <a:rPr lang="en-US" dirty="0" smtClean="0"/>
              <a:t>To build this workers were given a shovel, a wooden scoop and a wheelbarrow. </a:t>
            </a:r>
          </a:p>
          <a:p>
            <a:pPr marL="742950" lvl="2" indent="-342900"/>
            <a:r>
              <a:rPr lang="en-US" dirty="0"/>
              <a:t>There was no motor powered </a:t>
            </a:r>
            <a:r>
              <a:rPr lang="en-US" dirty="0" smtClean="0"/>
              <a:t>machinery!</a:t>
            </a:r>
            <a:endParaRPr lang="en-US" dirty="0"/>
          </a:p>
          <a:p>
            <a:r>
              <a:rPr lang="en-US" dirty="0" smtClean="0"/>
              <a:t>They often worked 12 hour days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621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Visions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636" y="2575613"/>
            <a:ext cx="8915400" cy="3777622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1673 French explores </a:t>
            </a:r>
            <a:r>
              <a:rPr lang="en-US" dirty="0"/>
              <a:t>Jacques Marquette </a:t>
            </a:r>
            <a:r>
              <a:rPr lang="en-US" dirty="0" smtClean="0"/>
              <a:t>and </a:t>
            </a:r>
            <a:r>
              <a:rPr lang="en-US" dirty="0"/>
              <a:t>Louis </a:t>
            </a:r>
            <a:r>
              <a:rPr lang="en-US" dirty="0" smtClean="0"/>
              <a:t>Joliet set out from Quebec to explore the </a:t>
            </a:r>
            <a:r>
              <a:rPr lang="en-US" dirty="0" smtClean="0"/>
              <a:t>American </a:t>
            </a:r>
            <a:r>
              <a:rPr lang="en-US" dirty="0"/>
              <a:t>M</a:t>
            </a:r>
            <a:r>
              <a:rPr lang="en-US" dirty="0" smtClean="0"/>
              <a:t>idwest.  They traveled by canoe along various </a:t>
            </a:r>
            <a:r>
              <a:rPr lang="en-US" dirty="0" smtClean="0"/>
              <a:t>rivers.</a:t>
            </a:r>
            <a:endParaRPr lang="en-US" dirty="0" smtClean="0"/>
          </a:p>
          <a:p>
            <a:r>
              <a:rPr lang="en-US" dirty="0" smtClean="0"/>
              <a:t>Upon their return Joliet wrote that the Atlantic Ocean could be connected to the Gulf of Mexico if a canal was built to connect Lake Michigan to the Illinois river. </a:t>
            </a:r>
          </a:p>
          <a:p>
            <a:r>
              <a:rPr lang="en-US" dirty="0" smtClean="0"/>
              <a:t>The French never acted on Joliet's vision and the canal would not be built for over 150 </a:t>
            </a:r>
            <a:r>
              <a:rPr lang="en-US" dirty="0" smtClean="0"/>
              <a:t>years.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96" y="211112"/>
            <a:ext cx="1856140" cy="2173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91" y="144139"/>
            <a:ext cx="1705286" cy="2240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60390" y="2317998"/>
            <a:ext cx="1200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Louis Joliet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111" y="2333386"/>
            <a:ext cx="1657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Jacques Marquette</a:t>
            </a:r>
          </a:p>
        </p:txBody>
      </p:sp>
    </p:spTree>
    <p:extLst>
      <p:ext uri="{BB962C8B-B14F-4D97-AF65-F5344CB8AC3E}">
        <p14:creationId xmlns:p14="http://schemas.microsoft.com/office/powerpoint/2010/main" val="351552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Were the Workers?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workers were Irish immigrants who had previously worked on other canal projects in the east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Other nationalities included but were not limited to German and Dutch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Many traveled to work on the projects alone although some laborers brought their families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61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were they paid?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were promised one dollar a day</a:t>
            </a:r>
          </a:p>
          <a:p>
            <a:r>
              <a:rPr lang="en-US" dirty="0" smtClean="0"/>
              <a:t>Employers also provided whiskey to the Irish workers</a:t>
            </a:r>
          </a:p>
          <a:p>
            <a:pPr lvl="1"/>
            <a:r>
              <a:rPr lang="en-US" dirty="0" smtClean="0"/>
              <a:t>This was considered a medicine for the difficult manual labor </a:t>
            </a:r>
          </a:p>
          <a:p>
            <a:r>
              <a:rPr lang="en-US" dirty="0" smtClean="0"/>
              <a:t>Once the canal project was low on funds, workers were paid in scrip</a:t>
            </a:r>
          </a:p>
          <a:p>
            <a:pPr lvl="1"/>
            <a:r>
              <a:rPr lang="en-US" dirty="0" smtClean="0"/>
              <a:t>A $1 scrip was worth much less than an actual dollar</a:t>
            </a:r>
          </a:p>
        </p:txBody>
      </p:sp>
    </p:spTree>
    <p:extLst>
      <p:ext uri="{BB962C8B-B14F-4D97-AF65-F5344CB8AC3E}">
        <p14:creationId xmlns:p14="http://schemas.microsoft.com/office/powerpoint/2010/main" val="1031330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43" y="201707"/>
            <a:ext cx="3648634" cy="5898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3188" y="2353235"/>
            <a:ext cx="2138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Copies of the scrip used to pay the workers of the I&amp;M canal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Building the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workers lived in temporary communal housing set up along the canal </a:t>
            </a:r>
            <a:r>
              <a:rPr lang="en-US" dirty="0" smtClean="0"/>
              <a:t>path.</a:t>
            </a:r>
            <a:endParaRPr lang="en-US" dirty="0" smtClean="0"/>
          </a:p>
          <a:p>
            <a:r>
              <a:rPr lang="en-US" dirty="0" smtClean="0"/>
              <a:t>Fighting occurred regularly between different groups of people.</a:t>
            </a:r>
          </a:p>
          <a:p>
            <a:pPr lvl="1"/>
            <a:r>
              <a:rPr lang="en-US" dirty="0" smtClean="0"/>
              <a:t>There was a </a:t>
            </a:r>
            <a:r>
              <a:rPr lang="en-US" dirty="0"/>
              <a:t>rivalry between the </a:t>
            </a:r>
            <a:r>
              <a:rPr lang="en-US" dirty="0" smtClean="0"/>
              <a:t>“</a:t>
            </a:r>
            <a:r>
              <a:rPr lang="en-US" dirty="0" err="1" smtClean="0"/>
              <a:t>Corkonians</a:t>
            </a:r>
            <a:r>
              <a:rPr lang="en-US" dirty="0" smtClean="0"/>
              <a:t>” (</a:t>
            </a:r>
            <a:r>
              <a:rPr lang="en-US" dirty="0"/>
              <a:t>Catholic Irish) and the “</a:t>
            </a:r>
            <a:r>
              <a:rPr lang="en-US" dirty="0" err="1"/>
              <a:t>Fardowners</a:t>
            </a:r>
            <a:r>
              <a:rPr lang="en-US" dirty="0" smtClean="0"/>
              <a:t>” (Protestant Irish</a:t>
            </a:r>
            <a:r>
              <a:rPr lang="en-US" dirty="0" smtClean="0"/>
              <a:t>).</a:t>
            </a:r>
            <a:endParaRPr lang="en-US" dirty="0" smtClean="0"/>
          </a:p>
          <a:p>
            <a:pPr lvl="1"/>
            <a:r>
              <a:rPr lang="en-US" dirty="0" smtClean="0"/>
              <a:t>One clash even resulted in </a:t>
            </a:r>
            <a:r>
              <a:rPr lang="en-US" dirty="0" smtClean="0">
                <a:solidFill>
                  <a:schemeClr val="tx1"/>
                </a:solidFill>
              </a:rPr>
              <a:t>deaths w</a:t>
            </a:r>
            <a:r>
              <a:rPr lang="en-US" dirty="0" smtClean="0"/>
              <a:t>hen a separate town posse intervened with </a:t>
            </a:r>
            <a:r>
              <a:rPr lang="en-US" dirty="0" smtClean="0"/>
              <a:t>rifles.  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3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Takes </a:t>
            </a:r>
            <a:r>
              <a:rPr lang="en-US" dirty="0"/>
              <a:t>C</a:t>
            </a:r>
            <a:r>
              <a:rPr lang="en-US" dirty="0" smtClean="0"/>
              <a:t>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281" y="1392437"/>
            <a:ext cx="8915400" cy="3777622"/>
          </a:xfrm>
        </p:spPr>
        <p:txBody>
          <a:bodyPr/>
          <a:lstStyle/>
          <a:p>
            <a:r>
              <a:rPr lang="en-US" dirty="0" smtClean="0"/>
              <a:t>In 1783 the area which is now Illinois became part of the United States, although Native Americans still lived on the land. </a:t>
            </a:r>
          </a:p>
          <a:p>
            <a:r>
              <a:rPr lang="en-US" dirty="0" smtClean="0"/>
              <a:t>In 1807 a land survey concluded that a canal should be built through the Chicago </a:t>
            </a:r>
            <a:r>
              <a:rPr lang="en-US" dirty="0" smtClean="0"/>
              <a:t>Portage, the area where goods had to be carried over land to reach Lake Michigan.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284364" y="419195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1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Takes Control (continued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1816 Land concessions by Native Americans made building a canal along this route more </a:t>
            </a:r>
            <a:r>
              <a:rPr lang="en-US" dirty="0" smtClean="0"/>
              <a:t>plausible.</a:t>
            </a:r>
            <a:endParaRPr lang="en-US" dirty="0"/>
          </a:p>
          <a:p>
            <a:r>
              <a:rPr lang="en-US" dirty="0"/>
              <a:t>1818 Illinois becomes a state. The original state northern border was to be placed at the Southern tip of Lake Michigan. It was moved North 50 miles so that the canal could be built in </a:t>
            </a:r>
            <a:r>
              <a:rPr lang="en-US" dirty="0" smtClean="0"/>
              <a:t>one </a:t>
            </a:r>
            <a:r>
              <a:rPr lang="en-US" dirty="0"/>
              <a:t>state. If this had not happened Chicago would be in Wisconsin!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3987461"/>
            <a:ext cx="2754586" cy="274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2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1820’s the federal government granted to Illinois the necessary land along the route to create the </a:t>
            </a:r>
            <a:r>
              <a:rPr lang="en-US" dirty="0" smtClean="0"/>
              <a:t>canal.</a:t>
            </a:r>
            <a:endParaRPr lang="en-US" dirty="0" smtClean="0"/>
          </a:p>
          <a:p>
            <a:r>
              <a:rPr lang="en-US" dirty="0" smtClean="0"/>
              <a:t>1829 A Canal Commission was created and began land sales to raise funds for the </a:t>
            </a:r>
            <a:r>
              <a:rPr lang="en-US" dirty="0" smtClean="0"/>
              <a:t>canal. </a:t>
            </a:r>
            <a:endParaRPr lang="en-US" dirty="0" smtClean="0"/>
          </a:p>
          <a:p>
            <a:r>
              <a:rPr lang="en-US" dirty="0" smtClean="0"/>
              <a:t>In 1833 the </a:t>
            </a:r>
            <a:r>
              <a:rPr lang="en-US" dirty="0"/>
              <a:t>Illinois General Assembly abolishes the Board of Canal Commissioners and abandons the proposed I&amp;M Canal due to lack of funds</a:t>
            </a:r>
            <a:r>
              <a:rPr lang="en-US" dirty="0" smtClean="0"/>
              <a:t>.</a:t>
            </a:r>
          </a:p>
          <a:p>
            <a:r>
              <a:rPr lang="en-US" dirty="0"/>
              <a:t>1835 </a:t>
            </a:r>
            <a:r>
              <a:rPr lang="en-US" dirty="0" smtClean="0"/>
              <a:t>Illinois </a:t>
            </a:r>
            <a:r>
              <a:rPr lang="en-US" dirty="0"/>
              <a:t>General Assembly establishes another Board of Canal Commissioners with the authority to generate funds to complete construction of the proposed I&amp;M Canal.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7" y="126123"/>
            <a:ext cx="4138874" cy="6482131"/>
          </a:xfrm>
        </p:spPr>
      </p:pic>
      <p:sp>
        <p:nvSpPr>
          <p:cNvPr id="6" name="TextBox 5"/>
          <p:cNvSpPr txBox="1"/>
          <p:nvPr/>
        </p:nvSpPr>
        <p:spPr>
          <a:xfrm>
            <a:off x="6511160" y="2351525"/>
            <a:ext cx="3972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Document authorizing the appropriation of land to the State of Illinois for the purpose of constructing a canal. The act was passed by congress in 1927 and signed by president John Quincy Adams.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0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1836 </a:t>
            </a:r>
            <a:r>
              <a:rPr lang="en-US" dirty="0" smtClean="0"/>
              <a:t>The town of Lockport </a:t>
            </a:r>
            <a:r>
              <a:rPr lang="en-US" dirty="0" smtClean="0"/>
              <a:t>is chosen </a:t>
            </a:r>
            <a:r>
              <a:rPr lang="en-US" dirty="0"/>
              <a:t>as the administrative headquarters of the I&amp;M Canal.</a:t>
            </a:r>
          </a:p>
          <a:p>
            <a:endParaRPr lang="en-US" dirty="0"/>
          </a:p>
          <a:p>
            <a:r>
              <a:rPr lang="en-US" dirty="0" smtClean="0"/>
              <a:t>Work </a:t>
            </a:r>
            <a:r>
              <a:rPr lang="en-US" dirty="0"/>
              <a:t>began in 1836. The rights to build the canal were awarded to different </a:t>
            </a:r>
            <a:r>
              <a:rPr lang="en-US" i="1" dirty="0"/>
              <a:t>contractors throughout the route. </a:t>
            </a:r>
          </a:p>
          <a:p>
            <a:pPr lvl="1"/>
            <a:r>
              <a:rPr lang="en-US" i="1" dirty="0"/>
              <a:t>This meant that building the canal was not a uniform effort, different people were in charge of different sections.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3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in Paradise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1837 there is a national depression, work continues </a:t>
            </a:r>
            <a:r>
              <a:rPr lang="en-US" dirty="0" smtClean="0"/>
              <a:t>though.</a:t>
            </a:r>
            <a:endParaRPr lang="en-US" dirty="0" smtClean="0"/>
          </a:p>
          <a:p>
            <a:r>
              <a:rPr lang="en-US" dirty="0" smtClean="0"/>
              <a:t>1840-1844 most work on the canal stops because of a lack of </a:t>
            </a:r>
            <a:r>
              <a:rPr lang="en-US" dirty="0" smtClean="0"/>
              <a:t>funds.</a:t>
            </a:r>
            <a:endParaRPr lang="en-US" dirty="0" smtClean="0"/>
          </a:p>
          <a:p>
            <a:r>
              <a:rPr lang="en-US" dirty="0" smtClean="0"/>
              <a:t>1843 one way the </a:t>
            </a:r>
            <a:r>
              <a:rPr lang="en-US" dirty="0" smtClean="0"/>
              <a:t>canal was funded was through inviting public investment.  Bonds were sold, and those that purchased these bonds would get back their investment with interest.  But due to a lack of funds, the Canal Commission pledged </a:t>
            </a:r>
            <a:r>
              <a:rPr lang="en-US" dirty="0" smtClean="0"/>
              <a:t>land </a:t>
            </a:r>
            <a:r>
              <a:rPr lang="en-US" dirty="0" smtClean="0"/>
              <a:t>and revenues from canal </a:t>
            </a:r>
            <a:r>
              <a:rPr lang="en-US" dirty="0" smtClean="0"/>
              <a:t>until </a:t>
            </a:r>
            <a:r>
              <a:rPr lang="en-US" dirty="0" smtClean="0"/>
              <a:t>the principal and interest </a:t>
            </a:r>
            <a:r>
              <a:rPr lang="en-US" dirty="0" smtClean="0"/>
              <a:t>was</a:t>
            </a:r>
            <a:r>
              <a:rPr lang="en-US" dirty="0" smtClean="0"/>
              <a:t> </a:t>
            </a:r>
            <a:r>
              <a:rPr lang="en-US" dirty="0" smtClean="0"/>
              <a:t>paid on </a:t>
            </a:r>
            <a:r>
              <a:rPr lang="en-US" dirty="0" smtClean="0"/>
              <a:t>these </a:t>
            </a:r>
            <a:r>
              <a:rPr lang="en-US" dirty="0" smtClean="0"/>
              <a:t>loans. Illinois </a:t>
            </a:r>
            <a:r>
              <a:rPr lang="en-US" dirty="0" smtClean="0"/>
              <a:t>does not regain </a:t>
            </a:r>
            <a:r>
              <a:rPr lang="en-US" dirty="0" smtClean="0"/>
              <a:t>control of </a:t>
            </a:r>
            <a:r>
              <a:rPr lang="en-US" dirty="0" smtClean="0"/>
              <a:t>the canal </a:t>
            </a:r>
            <a:r>
              <a:rPr lang="en-US" dirty="0" smtClean="0"/>
              <a:t>once bondholders are paid off in </a:t>
            </a:r>
            <a:r>
              <a:rPr lang="en-US" dirty="0" smtClean="0"/>
              <a:t>1871.</a:t>
            </a:r>
            <a:endParaRPr lang="en-US" dirty="0" smtClean="0"/>
          </a:p>
          <a:p>
            <a:r>
              <a:rPr lang="en-US" dirty="0" smtClean="0"/>
              <a:t>1845 construction resumes as funding is secured from new investors, including those from England and </a:t>
            </a:r>
            <a:r>
              <a:rPr lang="en-US" dirty="0" smtClean="0"/>
              <a:t>France.</a:t>
            </a:r>
            <a:endParaRPr lang="en-US" dirty="0" smtClean="0"/>
          </a:p>
          <a:p>
            <a:r>
              <a:rPr lang="en-US" dirty="0" smtClean="0"/>
              <a:t>1848 </a:t>
            </a:r>
            <a:r>
              <a:rPr lang="en-US" dirty="0"/>
              <a:t>canal is completed and </a:t>
            </a:r>
            <a:r>
              <a:rPr lang="en-US" dirty="0" smtClean="0"/>
              <a:t>The </a:t>
            </a:r>
            <a:r>
              <a:rPr lang="en-US" dirty="0"/>
              <a:t>Chicago Board of Trade is founded to handle increases in shipments of grain.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217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Completion of the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1848 canal is completed and The Chicago Board of Trade is founded to handle increases in shipments of grain.</a:t>
            </a:r>
          </a:p>
          <a:p>
            <a:r>
              <a:rPr lang="en-US" dirty="0"/>
              <a:t>The canal was </a:t>
            </a:r>
            <a:r>
              <a:rPr lang="en-US" dirty="0" smtClean="0"/>
              <a:t>96 </a:t>
            </a:r>
            <a:r>
              <a:rPr lang="en-US" dirty="0"/>
              <a:t>miles long, b</a:t>
            </a:r>
            <a:r>
              <a:rPr lang="en-US" dirty="0" smtClean="0"/>
              <a:t>eginning in Bridgeport and ending in Peru</a:t>
            </a:r>
          </a:p>
          <a:p>
            <a:r>
              <a:rPr lang="en-US" dirty="0" smtClean="0"/>
              <a:t>6 </a:t>
            </a:r>
            <a:r>
              <a:rPr lang="en-US" dirty="0"/>
              <a:t>feet </a:t>
            </a:r>
            <a:r>
              <a:rPr lang="en-US" dirty="0" smtClean="0"/>
              <a:t>deep </a:t>
            </a:r>
            <a:r>
              <a:rPr lang="en-US" dirty="0"/>
              <a:t>and 60 feet wide</a:t>
            </a:r>
          </a:p>
          <a:p>
            <a:r>
              <a:rPr lang="en-US" dirty="0"/>
              <a:t>It had 15 locks and 4 aqueducts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3268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8734</TotalTime>
  <Words>1207</Words>
  <Application>Microsoft Office PowerPoint</Application>
  <PresentationFormat>Widescreen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Wisp</vt:lpstr>
      <vt:lpstr>Illinois &amp; Michigan Canal</vt:lpstr>
      <vt:lpstr>Early Visions </vt:lpstr>
      <vt:lpstr>United States Takes Control</vt:lpstr>
      <vt:lpstr>United States Takes Control (continued…)</vt:lpstr>
      <vt:lpstr>Becoming a Reality</vt:lpstr>
      <vt:lpstr>PowerPoint Presentation</vt:lpstr>
      <vt:lpstr>Construction Begins</vt:lpstr>
      <vt:lpstr>Trouble in Paradise</vt:lpstr>
      <vt:lpstr>Completion of the Canal</vt:lpstr>
      <vt:lpstr>PowerPoint Presentation</vt:lpstr>
      <vt:lpstr>After Completion</vt:lpstr>
      <vt:lpstr>After Completion Continued</vt:lpstr>
      <vt:lpstr>PowerPoint Presentation</vt:lpstr>
      <vt:lpstr>The End of the Working Canal</vt:lpstr>
      <vt:lpstr>The Canal in Retirement</vt:lpstr>
      <vt:lpstr>Canal Corridor Association</vt:lpstr>
      <vt:lpstr>The Canal And Labor </vt:lpstr>
      <vt:lpstr>Songs About the Canal</vt:lpstr>
      <vt:lpstr>Digging the Canal</vt:lpstr>
      <vt:lpstr>Who Were the Workers?</vt:lpstr>
      <vt:lpstr>How were they paid?</vt:lpstr>
      <vt:lpstr>PowerPoint Presentation</vt:lpstr>
      <vt:lpstr>Life Building the Canal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&amp; Michigan Canal</dc:title>
  <dc:creator>Lally, Francis</dc:creator>
  <cp:lastModifiedBy>ILHS</cp:lastModifiedBy>
  <cp:revision>43</cp:revision>
  <dcterms:created xsi:type="dcterms:W3CDTF">2016-07-01T16:28:38Z</dcterms:created>
  <dcterms:modified xsi:type="dcterms:W3CDTF">2016-08-01T18:08:22Z</dcterms:modified>
</cp:coreProperties>
</file>